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E0B7CE-9ABF-0641-8805-203726EAE558}" v="15" dt="2024-11-12T10:15:26.7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Malleson" userId="b21e7e6c-a8f7-4e45-ab59-0bdf72318752" providerId="ADAL" clId="{60E0B7CE-9ABF-0641-8805-203726EAE558}"/>
    <pc:docChg chg="undo custSel addSld delSld modSld">
      <pc:chgData name="Nicolas Malleson" userId="b21e7e6c-a8f7-4e45-ab59-0bdf72318752" providerId="ADAL" clId="{60E0B7CE-9ABF-0641-8805-203726EAE558}" dt="2024-11-12T10:18:27.285" v="319" actId="1076"/>
      <pc:docMkLst>
        <pc:docMk/>
      </pc:docMkLst>
      <pc:sldChg chg="modSp mod">
        <pc:chgData name="Nicolas Malleson" userId="b21e7e6c-a8f7-4e45-ab59-0bdf72318752" providerId="ADAL" clId="{60E0B7CE-9ABF-0641-8805-203726EAE558}" dt="2024-11-11T09:33:11.122" v="134" actId="14100"/>
        <pc:sldMkLst>
          <pc:docMk/>
          <pc:sldMk cId="3569834071" sldId="257"/>
        </pc:sldMkLst>
        <pc:spChg chg="mod">
          <ac:chgData name="Nicolas Malleson" userId="b21e7e6c-a8f7-4e45-ab59-0bdf72318752" providerId="ADAL" clId="{60E0B7CE-9ABF-0641-8805-203726EAE558}" dt="2024-11-11T09:32:50.698" v="76" actId="27636"/>
          <ac:spMkLst>
            <pc:docMk/>
            <pc:sldMk cId="3569834071" sldId="257"/>
            <ac:spMk id="3" creationId="{3803EBFD-CE21-1E9B-1789-A23BD6D0A4B1}"/>
          </ac:spMkLst>
        </pc:spChg>
        <pc:spChg chg="mod">
          <ac:chgData name="Nicolas Malleson" userId="b21e7e6c-a8f7-4e45-ab59-0bdf72318752" providerId="ADAL" clId="{60E0B7CE-9ABF-0641-8805-203726EAE558}" dt="2024-11-11T09:33:11.122" v="134" actId="14100"/>
          <ac:spMkLst>
            <pc:docMk/>
            <pc:sldMk cId="3569834071" sldId="257"/>
            <ac:spMk id="4" creationId="{B4634D68-7BAC-CC09-584B-449A1DDA135A}"/>
          </ac:spMkLst>
        </pc:spChg>
        <pc:spChg chg="mod">
          <ac:chgData name="Nicolas Malleson" userId="b21e7e6c-a8f7-4e45-ab59-0bdf72318752" providerId="ADAL" clId="{60E0B7CE-9ABF-0641-8805-203726EAE558}" dt="2024-11-11T09:33:07.530" v="133" actId="1076"/>
          <ac:spMkLst>
            <pc:docMk/>
            <pc:sldMk cId="3569834071" sldId="257"/>
            <ac:spMk id="6" creationId="{8D06C157-5521-96E2-7988-9F2305BB537C}"/>
          </ac:spMkLst>
        </pc:spChg>
      </pc:sldChg>
      <pc:sldChg chg="addSp delSp modSp mod modClrScheme chgLayout">
        <pc:chgData name="Nicolas Malleson" userId="b21e7e6c-a8f7-4e45-ab59-0bdf72318752" providerId="ADAL" clId="{60E0B7CE-9ABF-0641-8805-203726EAE558}" dt="2024-11-12T10:18:27.285" v="319" actId="1076"/>
        <pc:sldMkLst>
          <pc:docMk/>
          <pc:sldMk cId="1843290792" sldId="258"/>
        </pc:sldMkLst>
        <pc:spChg chg="mod ord">
          <ac:chgData name="Nicolas Malleson" userId="b21e7e6c-a8f7-4e45-ab59-0bdf72318752" providerId="ADAL" clId="{60E0B7CE-9ABF-0641-8805-203726EAE558}" dt="2024-11-12T10:18:27.285" v="319" actId="1076"/>
          <ac:spMkLst>
            <pc:docMk/>
            <pc:sldMk cId="1843290792" sldId="258"/>
            <ac:spMk id="2" creationId="{433F5991-62DD-1714-CE28-3FEA793A0D7C}"/>
          </ac:spMkLst>
        </pc:spChg>
        <pc:spChg chg="add del mod">
          <ac:chgData name="Nicolas Malleson" userId="b21e7e6c-a8f7-4e45-ab59-0bdf72318752" providerId="ADAL" clId="{60E0B7CE-9ABF-0641-8805-203726EAE558}" dt="2024-11-12T10:15:15.041" v="201"/>
          <ac:spMkLst>
            <pc:docMk/>
            <pc:sldMk cId="1843290792" sldId="258"/>
            <ac:spMk id="3" creationId="{03297038-AC0A-575C-0729-07377DF1886A}"/>
          </ac:spMkLst>
        </pc:spChg>
        <pc:spChg chg="del">
          <ac:chgData name="Nicolas Malleson" userId="b21e7e6c-a8f7-4e45-ab59-0bdf72318752" providerId="ADAL" clId="{60E0B7CE-9ABF-0641-8805-203726EAE558}" dt="2024-11-11T08:08:23.145" v="49" actId="700"/>
          <ac:spMkLst>
            <pc:docMk/>
            <pc:sldMk cId="1843290792" sldId="258"/>
            <ac:spMk id="3" creationId="{BE01A265-60CD-08CA-6441-2CA1345A33F2}"/>
          </ac:spMkLst>
        </pc:spChg>
        <pc:spChg chg="add mod">
          <ac:chgData name="Nicolas Malleson" userId="b21e7e6c-a8f7-4e45-ab59-0bdf72318752" providerId="ADAL" clId="{60E0B7CE-9ABF-0641-8805-203726EAE558}" dt="2024-11-12T10:18:23.668" v="318" actId="1076"/>
          <ac:spMkLst>
            <pc:docMk/>
            <pc:sldMk cId="1843290792" sldId="258"/>
            <ac:spMk id="4" creationId="{1FA7D80B-3009-EA7C-5845-6A0E3A32EFAF}"/>
          </ac:spMkLst>
        </pc:spChg>
        <pc:spChg chg="del mod ord">
          <ac:chgData name="Nicolas Malleson" userId="b21e7e6c-a8f7-4e45-ab59-0bdf72318752" providerId="ADAL" clId="{60E0B7CE-9ABF-0641-8805-203726EAE558}" dt="2024-11-11T08:08:23.145" v="49" actId="700"/>
          <ac:spMkLst>
            <pc:docMk/>
            <pc:sldMk cId="1843290792" sldId="258"/>
            <ac:spMk id="4" creationId="{8A93A799-E2B8-E169-58D3-EF471E9B2222}"/>
          </ac:spMkLst>
        </pc:spChg>
        <pc:spChg chg="del">
          <ac:chgData name="Nicolas Malleson" userId="b21e7e6c-a8f7-4e45-ab59-0bdf72318752" providerId="ADAL" clId="{60E0B7CE-9ABF-0641-8805-203726EAE558}" dt="2024-11-11T08:08:23.145" v="49" actId="700"/>
          <ac:spMkLst>
            <pc:docMk/>
            <pc:sldMk cId="1843290792" sldId="258"/>
            <ac:spMk id="5" creationId="{EA0BCEAE-B771-8A30-91CE-832140593063}"/>
          </ac:spMkLst>
        </pc:spChg>
        <pc:spChg chg="del">
          <ac:chgData name="Nicolas Malleson" userId="b21e7e6c-a8f7-4e45-ab59-0bdf72318752" providerId="ADAL" clId="{60E0B7CE-9ABF-0641-8805-203726EAE558}" dt="2024-11-11T08:08:23.145" v="49" actId="700"/>
          <ac:spMkLst>
            <pc:docMk/>
            <pc:sldMk cId="1843290792" sldId="258"/>
            <ac:spMk id="6" creationId="{EEED7752-6422-91F5-0A0E-CE7D12CCD1D4}"/>
          </ac:spMkLst>
        </pc:spChg>
        <pc:spChg chg="add del mod">
          <ac:chgData name="Nicolas Malleson" userId="b21e7e6c-a8f7-4e45-ab59-0bdf72318752" providerId="ADAL" clId="{60E0B7CE-9ABF-0641-8805-203726EAE558}" dt="2024-11-12T10:16:29.466" v="314" actId="478"/>
          <ac:spMkLst>
            <pc:docMk/>
            <pc:sldMk cId="1843290792" sldId="258"/>
            <ac:spMk id="6" creationId="{EFC7D602-1CD0-556B-9489-203EF191E53D}"/>
          </ac:spMkLst>
        </pc:spChg>
        <pc:spChg chg="add del mod ord">
          <ac:chgData name="Nicolas Malleson" userId="b21e7e6c-a8f7-4e45-ab59-0bdf72318752" providerId="ADAL" clId="{60E0B7CE-9ABF-0641-8805-203726EAE558}" dt="2024-11-11T08:08:25.626" v="50"/>
          <ac:spMkLst>
            <pc:docMk/>
            <pc:sldMk cId="1843290792" sldId="258"/>
            <ac:spMk id="7" creationId="{078CA9C3-C5BB-0EE0-77EF-2B193A39E7AF}"/>
          </ac:spMkLst>
        </pc:spChg>
        <pc:picChg chg="add del mod">
          <ac:chgData name="Nicolas Malleson" userId="b21e7e6c-a8f7-4e45-ab59-0bdf72318752" providerId="ADAL" clId="{60E0B7CE-9ABF-0641-8805-203726EAE558}" dt="2024-11-12T10:18:18.528" v="317" actId="14100"/>
          <ac:picMkLst>
            <pc:docMk/>
            <pc:sldMk cId="1843290792" sldId="258"/>
            <ac:picMk id="9" creationId="{1A5D6C99-E44F-03DD-5C49-68D32F61CCF8}"/>
          </ac:picMkLst>
        </pc:picChg>
        <pc:picChg chg="add mod">
          <ac:chgData name="Nicolas Malleson" userId="b21e7e6c-a8f7-4e45-ab59-0bdf72318752" providerId="ADAL" clId="{60E0B7CE-9ABF-0641-8805-203726EAE558}" dt="2024-11-11T10:15:37.532" v="169"/>
          <ac:picMkLst>
            <pc:docMk/>
            <pc:sldMk cId="1843290792" sldId="258"/>
            <ac:picMk id="11" creationId="{815207B7-1753-0399-4617-380FBEBB7F34}"/>
          </ac:picMkLst>
        </pc:picChg>
      </pc:sldChg>
      <pc:sldChg chg="addSp delSp modSp mod modAnim">
        <pc:chgData name="Nicolas Malleson" userId="b21e7e6c-a8f7-4e45-ab59-0bdf72318752" providerId="ADAL" clId="{60E0B7CE-9ABF-0641-8805-203726EAE558}" dt="2024-11-12T10:13:12.831" v="198" actId="20577"/>
        <pc:sldMkLst>
          <pc:docMk/>
          <pc:sldMk cId="3867466307" sldId="259"/>
        </pc:sldMkLst>
        <pc:spChg chg="mod">
          <ac:chgData name="Nicolas Malleson" userId="b21e7e6c-a8f7-4e45-ab59-0bdf72318752" providerId="ADAL" clId="{60E0B7CE-9ABF-0641-8805-203726EAE558}" dt="2024-11-11T09:33:51.001" v="136" actId="14100"/>
          <ac:spMkLst>
            <pc:docMk/>
            <pc:sldMk cId="3867466307" sldId="259"/>
            <ac:spMk id="2" creationId="{2657625A-EDC7-397D-D170-C01ED08F1F25}"/>
          </ac:spMkLst>
        </pc:spChg>
        <pc:spChg chg="mod">
          <ac:chgData name="Nicolas Malleson" userId="b21e7e6c-a8f7-4e45-ab59-0bdf72318752" providerId="ADAL" clId="{60E0B7CE-9ABF-0641-8805-203726EAE558}" dt="2024-11-12T10:13:12.831" v="198" actId="20577"/>
          <ac:spMkLst>
            <pc:docMk/>
            <pc:sldMk cId="3867466307" sldId="259"/>
            <ac:spMk id="4" creationId="{1E3BB101-A390-8E43-489F-5C6B662EA37C}"/>
          </ac:spMkLst>
        </pc:spChg>
        <pc:spChg chg="mod">
          <ac:chgData name="Nicolas Malleson" userId="b21e7e6c-a8f7-4e45-ab59-0bdf72318752" providerId="ADAL" clId="{60E0B7CE-9ABF-0641-8805-203726EAE558}" dt="2024-11-11T09:34:42.476" v="148" actId="1076"/>
          <ac:spMkLst>
            <pc:docMk/>
            <pc:sldMk cId="3867466307" sldId="259"/>
            <ac:spMk id="5" creationId="{085EB30D-8090-4257-65F3-ECF13FB3048D}"/>
          </ac:spMkLst>
        </pc:spChg>
        <pc:spChg chg="mod">
          <ac:chgData name="Nicolas Malleson" userId="b21e7e6c-a8f7-4e45-ab59-0bdf72318752" providerId="ADAL" clId="{60E0B7CE-9ABF-0641-8805-203726EAE558}" dt="2024-11-12T10:13:09.376" v="184" actId="27636"/>
          <ac:spMkLst>
            <pc:docMk/>
            <pc:sldMk cId="3867466307" sldId="259"/>
            <ac:spMk id="6" creationId="{C335BE78-2E0A-248F-2FE4-4C1FF1B5D03F}"/>
          </ac:spMkLst>
        </pc:spChg>
        <pc:spChg chg="add del mod">
          <ac:chgData name="Nicolas Malleson" userId="b21e7e6c-a8f7-4e45-ab59-0bdf72318752" providerId="ADAL" clId="{60E0B7CE-9ABF-0641-8805-203726EAE558}" dt="2024-11-11T07:59:34.367" v="17"/>
          <ac:spMkLst>
            <pc:docMk/>
            <pc:sldMk cId="3867466307" sldId="259"/>
            <ac:spMk id="7" creationId="{06F0A705-0C73-BFED-BF5C-5C065F9780E5}"/>
          </ac:spMkLst>
        </pc:spChg>
        <pc:spChg chg="add del mod">
          <ac:chgData name="Nicolas Malleson" userId="b21e7e6c-a8f7-4e45-ab59-0bdf72318752" providerId="ADAL" clId="{60E0B7CE-9ABF-0641-8805-203726EAE558}" dt="2024-11-11T08:00:15.486" v="32" actId="21"/>
          <ac:spMkLst>
            <pc:docMk/>
            <pc:sldMk cId="3867466307" sldId="259"/>
            <ac:spMk id="9" creationId="{0CDFFDB2-5EEF-6EF9-D36B-54F2262349F2}"/>
          </ac:spMkLst>
        </pc:spChg>
        <pc:spChg chg="add mod">
          <ac:chgData name="Nicolas Malleson" userId="b21e7e6c-a8f7-4e45-ab59-0bdf72318752" providerId="ADAL" clId="{60E0B7CE-9ABF-0641-8805-203726EAE558}" dt="2024-11-12T10:12:42.270" v="174" actId="1076"/>
          <ac:spMkLst>
            <pc:docMk/>
            <pc:sldMk cId="3867466307" sldId="259"/>
            <ac:spMk id="10" creationId="{0CD1E98A-090C-6C7F-46D5-63C0894F90F6}"/>
          </ac:spMkLst>
        </pc:spChg>
        <pc:picChg chg="add del mod">
          <ac:chgData name="Nicolas Malleson" userId="b21e7e6c-a8f7-4e45-ab59-0bdf72318752" providerId="ADAL" clId="{60E0B7CE-9ABF-0641-8805-203726EAE558}" dt="2024-11-11T09:40:06.229" v="155" actId="478"/>
          <ac:picMkLst>
            <pc:docMk/>
            <pc:sldMk cId="3867466307" sldId="259"/>
            <ac:picMk id="11" creationId="{FED2639A-7337-FA52-0E4D-FF2238CC7672}"/>
          </ac:picMkLst>
        </pc:picChg>
        <pc:picChg chg="add mod">
          <ac:chgData name="Nicolas Malleson" userId="b21e7e6c-a8f7-4e45-ab59-0bdf72318752" providerId="ADAL" clId="{60E0B7CE-9ABF-0641-8805-203726EAE558}" dt="2024-11-12T10:12:33.482" v="173" actId="14826"/>
          <ac:picMkLst>
            <pc:docMk/>
            <pc:sldMk cId="3867466307" sldId="259"/>
            <ac:picMk id="12" creationId="{E2FDBE90-DD92-61F0-43CF-1C46F2D055BA}"/>
          </ac:picMkLst>
        </pc:picChg>
      </pc:sldChg>
      <pc:sldChg chg="addSp delSp modSp new mod modClrScheme modShow chgLayout">
        <pc:chgData name="Nicolas Malleson" userId="b21e7e6c-a8f7-4e45-ab59-0bdf72318752" providerId="ADAL" clId="{60E0B7CE-9ABF-0641-8805-203726EAE558}" dt="2024-11-11T09:43:04.418" v="166" actId="729"/>
        <pc:sldMkLst>
          <pc:docMk/>
          <pc:sldMk cId="854484501" sldId="260"/>
        </pc:sldMkLst>
        <pc:spChg chg="del">
          <ac:chgData name="Nicolas Malleson" userId="b21e7e6c-a8f7-4e45-ab59-0bdf72318752" providerId="ADAL" clId="{60E0B7CE-9ABF-0641-8805-203726EAE558}" dt="2024-11-11T08:00:20.737" v="34" actId="700"/>
          <ac:spMkLst>
            <pc:docMk/>
            <pc:sldMk cId="854484501" sldId="260"/>
            <ac:spMk id="2" creationId="{C586FD78-DEF6-7482-F1DE-EA2FDC00365F}"/>
          </ac:spMkLst>
        </pc:spChg>
        <pc:spChg chg="del">
          <ac:chgData name="Nicolas Malleson" userId="b21e7e6c-a8f7-4e45-ab59-0bdf72318752" providerId="ADAL" clId="{60E0B7CE-9ABF-0641-8805-203726EAE558}" dt="2024-11-11T08:00:20.737" v="34" actId="700"/>
          <ac:spMkLst>
            <pc:docMk/>
            <pc:sldMk cId="854484501" sldId="260"/>
            <ac:spMk id="3" creationId="{990868FA-2299-1DFE-2045-EC89952878A9}"/>
          </ac:spMkLst>
        </pc:spChg>
        <pc:spChg chg="del">
          <ac:chgData name="Nicolas Malleson" userId="b21e7e6c-a8f7-4e45-ab59-0bdf72318752" providerId="ADAL" clId="{60E0B7CE-9ABF-0641-8805-203726EAE558}" dt="2024-11-11T08:00:20.737" v="34" actId="700"/>
          <ac:spMkLst>
            <pc:docMk/>
            <pc:sldMk cId="854484501" sldId="260"/>
            <ac:spMk id="4" creationId="{EDDB613E-1EE4-EF5D-6AD3-02442A45D67B}"/>
          </ac:spMkLst>
        </pc:spChg>
        <pc:spChg chg="del">
          <ac:chgData name="Nicolas Malleson" userId="b21e7e6c-a8f7-4e45-ab59-0bdf72318752" providerId="ADAL" clId="{60E0B7CE-9ABF-0641-8805-203726EAE558}" dt="2024-11-11T08:00:20.737" v="34" actId="700"/>
          <ac:spMkLst>
            <pc:docMk/>
            <pc:sldMk cId="854484501" sldId="260"/>
            <ac:spMk id="5" creationId="{30CFE2E0-D25D-6C80-DB91-9C36406DA161}"/>
          </ac:spMkLst>
        </pc:spChg>
        <pc:spChg chg="del">
          <ac:chgData name="Nicolas Malleson" userId="b21e7e6c-a8f7-4e45-ab59-0bdf72318752" providerId="ADAL" clId="{60E0B7CE-9ABF-0641-8805-203726EAE558}" dt="2024-11-11T08:00:20.737" v="34" actId="700"/>
          <ac:spMkLst>
            <pc:docMk/>
            <pc:sldMk cId="854484501" sldId="260"/>
            <ac:spMk id="6" creationId="{ECB1FB3A-EE38-37A8-E671-12EA3B9D37F2}"/>
          </ac:spMkLst>
        </pc:spChg>
        <pc:spChg chg="add del mod">
          <ac:chgData name="Nicolas Malleson" userId="b21e7e6c-a8f7-4e45-ab59-0bdf72318752" providerId="ADAL" clId="{60E0B7CE-9ABF-0641-8805-203726EAE558}" dt="2024-11-11T09:34:01.508" v="139" actId="21"/>
          <ac:spMkLst>
            <pc:docMk/>
            <pc:sldMk cId="854484501" sldId="260"/>
            <ac:spMk id="7" creationId="{33D44DA8-D874-1A95-06C5-B09072377B4A}"/>
          </ac:spMkLst>
        </pc:spChg>
      </pc:sldChg>
      <pc:sldChg chg="add del">
        <pc:chgData name="Nicolas Malleson" userId="b21e7e6c-a8f7-4e45-ab59-0bdf72318752" providerId="ADAL" clId="{60E0B7CE-9ABF-0641-8805-203726EAE558}" dt="2024-11-11T08:00:06.505" v="28"/>
        <pc:sldMkLst>
          <pc:docMk/>
          <pc:sldMk cId="4204812872" sldId="260"/>
        </pc:sldMkLst>
      </pc:sldChg>
    </pc:docChg>
  </pc:docChgLst>
</pc:chgInfo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A14E81-A9A5-E747-82B7-50FF5BA42D72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719400-0B1E-4B45-B59F-5B49A8FAF5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8437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better understand the drivers of neighbourhood change and, in particular, the important role that social factors play in house price dynamics (a substantial research gap).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719400-0B1E-4B45-B59F-5B49A8FAF5A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729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5F32D-7EEC-BB33-458F-2832E522A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D2B103-55BB-EED2-61EB-771F1B0FF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FAD53-45E8-E025-DB0F-0F0467789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9E1A9A-60A4-1555-2F0E-3C4144D1C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35A6D-5F31-21D7-0478-FF740C8C2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8471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066CC-2F19-7788-98D5-A6A5D4031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E19EF-4F81-2256-1498-11B5B06DF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56E89-2674-0414-27B0-C4771AC36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3E12D-B062-7573-DA1B-F44172EC0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4A50F-27FB-948D-0DBF-EADF863AA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7800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D1ED02-F419-B9CE-1A25-F92309C5A9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36020F-2F54-5776-874C-7C0F2EF24E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7674D-88FC-26FA-91FD-4CB144B06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84CB8-11B0-E35F-F80C-ED815276C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409CA-CADD-57B6-9A84-2E1B9E654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2319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D8722-EE67-21AD-D921-31694149B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5C094-AF4F-55AD-044B-88E58CEFD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80605-50B1-FA0F-92C2-54B33C0D2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F81EA-CB30-1DFA-607A-A10A12C1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0407C-093F-3D17-089A-39AF8B4C9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4207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B700B-BC7F-BF5A-68BA-398E0F605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F3071-4565-3B0F-484A-F261A8BBB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1C2FA-A190-6F38-4C63-6478639C6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C6941-4114-31BB-A0D4-EF3CBF45D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6C4435-D6D2-F609-9590-6463FDF00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323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5BD12-A96F-4C1C-6044-E6F486619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643B9-5DFE-BD40-61C0-9E9C3B3C26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B9D4BB-1DE9-F7CD-533F-58BD40FBBA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644BF-ADF0-C034-55C1-4866A8F4A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5A355-060D-C422-46A1-CF6C4E5A3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85F410-5A40-F52B-67BD-33CB3927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6203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829ED-CF93-7503-9D43-B1DCBF088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6C1A2-6900-C6F3-CAD9-BED4ECD81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CB7E8A-75C9-2D27-1010-DC47DDA5A9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8C7DD6-8473-7812-2D0F-584311A241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EC5DEF-4B75-50E3-E1CE-E41F89B513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68516F-0D7E-5B9F-9318-3101BB88F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E1D24C-B68A-6BCA-5359-786AAA30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1F8CD0-7F80-7F96-9338-FA9A0BD00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650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197AF-A66A-E22C-E104-3E6F6E7D5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C3C913-0826-A09B-5117-FF5F91B5B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AD7AF1-7CA4-47C5-C0C3-A53973F07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E3DCE8-F15A-EB26-2A18-9476928F5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4384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3AA9AB-6AE7-D583-E8FC-81D54C912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99ED84-144C-34F8-85EC-CEB39098A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F2C4C-9A4F-26FF-A718-10589B182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4314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85F8-D3D2-080D-7566-106C9270D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59E63-2659-6F99-10A6-107800C6D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4D76A8-A660-05F5-3116-59715D1F2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FDF4DE-EE4E-820B-2835-944D4E63C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F386FB-13A1-760C-0029-90A347EF0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F7885C-C6C1-ABFC-5ACE-A580AAC6A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1575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7F193-4777-EF93-AAEC-BAEA90CDE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B5273-6567-4C9F-DB0B-82FAD1BD98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5521F-B83A-DA25-E9E4-6AF93D1816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403934-3466-D446-0B45-14BE8E1DC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C2A54F-D9CD-2818-8AB7-FD508BDB8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8EA36D-0444-4798-2A9E-C274583D1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958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D739FB-7B1F-E5B7-9EC8-73CEE0AB6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60D234-F07C-692B-DB23-9F37E679F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3651E-4FDB-2720-56A0-D40481BB56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1D91A1-55D8-E340-A802-044D139FDFD4}" type="datetimeFigureOut">
              <a:rPr lang="en-GB" smtClean="0"/>
              <a:t>12/11/2024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3C572-34A8-81FB-18EE-6458377719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7AC2E-3865-90F8-CBF3-657CC8DFEA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01D976-410A-C44D-B3B1-39F5B7E47A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200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ity with many buildings and a body of water&#10;&#10;Description automatically generated">
            <a:extLst>
              <a:ext uri="{FF2B5EF4-FFF2-40B4-BE49-F238E27FC236}">
                <a16:creationId xmlns:a16="http://schemas.microsoft.com/office/drawing/2014/main" id="{3D06159E-94DA-B230-18D3-94439A9FCC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094" r="9089" b="6983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72DDDE-8425-794A-33AF-F07BCF1AD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GB" sz="3000">
                <a:solidFill>
                  <a:schemeClr val="bg1"/>
                </a:solidFill>
                <a:effectLst/>
                <a:latin typeface="Helvetica" pitchFamily="2" charset="0"/>
              </a:rPr>
              <a:t>Integrated Analysis of Social Media and Hedonic House Prices for Neighbourhood Change (INTEGRATE)</a:t>
            </a:r>
            <a:endParaRPr lang="en-GB" sz="30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387B4C-D2D9-0E69-E55B-6616B9907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GB" sz="2000" b="1">
                <a:solidFill>
                  <a:schemeClr val="bg1"/>
                </a:solidFill>
              </a:rPr>
              <a:t>Nick Malleson</a:t>
            </a:r>
            <a:r>
              <a:rPr lang="en-GB" sz="2000">
                <a:solidFill>
                  <a:schemeClr val="bg1"/>
                </a:solidFill>
              </a:rPr>
              <a:t>, Alexis Comber, Thanh Bui Quang, Hang Nguyen Thi Thuy, Minh Kieu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596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6FAA0-1725-B4A6-FC82-8FB37163F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Context: INTEGRATE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EAD0ED-80D0-DCEB-3FB5-2E4BD518D8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3EBFD-CE21-1E9B-1789-A23BD6D0A4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Gentrification is a key driver of house price dynamics and strongly linked to area reputation</a:t>
            </a:r>
          </a:p>
          <a:p>
            <a:pPr marL="0" indent="0">
              <a:buNone/>
            </a:pPr>
            <a:r>
              <a:rPr lang="en-GB" dirty="0"/>
              <a:t>Yet traditional house-price models estimate value from </a:t>
            </a:r>
            <a:r>
              <a:rPr lang="en-GB" i="1" dirty="0"/>
              <a:t>properly </a:t>
            </a:r>
            <a:r>
              <a:rPr lang="en-GB" dirty="0"/>
              <a:t>and </a:t>
            </a:r>
            <a:r>
              <a:rPr lang="en-GB" i="1" dirty="0"/>
              <a:t>location </a:t>
            </a:r>
            <a:r>
              <a:rPr lang="en-GB" dirty="0"/>
              <a:t>attributes</a:t>
            </a:r>
          </a:p>
          <a:p>
            <a:pPr marL="0" indent="0">
              <a:buNone/>
            </a:pPr>
            <a:r>
              <a:rPr lang="en-GB" dirty="0"/>
              <a:t>Fail to capture </a:t>
            </a:r>
            <a:r>
              <a:rPr lang="en-GB" i="1" dirty="0"/>
              <a:t>place</a:t>
            </a:r>
            <a:r>
              <a:rPr lang="en-GB" dirty="0"/>
              <a:t>-related characteristics, e.g. reputation or what people </a:t>
            </a:r>
            <a:r>
              <a:rPr lang="en-GB" i="1" dirty="0"/>
              <a:t>think</a:t>
            </a:r>
            <a:r>
              <a:rPr lang="en-GB" dirty="0"/>
              <a:t> of an area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06C157-5521-96E2-7988-9F2305BB53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350290"/>
            <a:ext cx="5183188" cy="823912"/>
          </a:xfrm>
        </p:spPr>
        <p:txBody>
          <a:bodyPr/>
          <a:lstStyle/>
          <a:p>
            <a:r>
              <a:rPr lang="en-GB" dirty="0"/>
              <a:t>Research Aim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634D68-7BAC-CC09-584B-449A1DDA13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189037"/>
            <a:ext cx="5183188" cy="500062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Analyse </a:t>
            </a:r>
            <a:r>
              <a:rPr lang="en-GB" b="1" dirty="0"/>
              <a:t>neighbourhood </a:t>
            </a:r>
            <a:r>
              <a:rPr lang="en-GB" b="1" dirty="0" err="1"/>
              <a:t>spatio</a:t>
            </a:r>
            <a:r>
              <a:rPr lang="en-GB" b="1" dirty="0"/>
              <a:t>-temporal changes</a:t>
            </a:r>
            <a:r>
              <a:rPr lang="en-GB" dirty="0"/>
              <a:t> to ..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… detect </a:t>
            </a:r>
            <a:r>
              <a:rPr lang="en-GB" b="1" dirty="0"/>
              <a:t>emerging house price bubbles</a:t>
            </a:r>
            <a:r>
              <a:rPr lang="en-GB" dirty="0"/>
              <a:t> through …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… the integration of </a:t>
            </a:r>
            <a:r>
              <a:rPr lang="en-GB" b="1" dirty="0"/>
              <a:t>social media data </a:t>
            </a:r>
            <a:r>
              <a:rPr lang="en-GB" dirty="0"/>
              <a:t>and </a:t>
            </a:r>
            <a:r>
              <a:rPr lang="en-GB" b="1" dirty="0"/>
              <a:t>hedonic house price models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… in three countries (UK, Vietnam, New Zealand)</a:t>
            </a:r>
          </a:p>
        </p:txBody>
      </p:sp>
    </p:spTree>
    <p:extLst>
      <p:ext uri="{BB962C8B-B14F-4D97-AF65-F5344CB8AC3E}">
        <p14:creationId xmlns:p14="http://schemas.microsoft.com/office/powerpoint/2010/main" val="3569834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2FDBE90-DD92-61F0-43CF-1C46F2D055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55911" y="2613727"/>
            <a:ext cx="4029030" cy="40290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57625A-EDC7-397D-D170-C01ED08F1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5157787" cy="1325563"/>
          </a:xfrm>
        </p:spPr>
        <p:txBody>
          <a:bodyPr/>
          <a:lstStyle/>
          <a:p>
            <a:r>
              <a:rPr lang="en-GB" dirty="0"/>
              <a:t>Data and Methods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B8ACE4-6059-1C0E-AA6E-08F01C7A0E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3BB101-A390-8E43-489F-5C6B662EA37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Longitudinal house prices: </a:t>
            </a:r>
            <a:r>
              <a:rPr lang="en-GB" dirty="0" err="1"/>
              <a:t>Wenfresh</a:t>
            </a:r>
            <a:r>
              <a:rPr lang="en-GB" dirty="0"/>
              <a:t> / Zoopla rental prices and house prices (from the CDRC)</a:t>
            </a:r>
          </a:p>
          <a:p>
            <a:r>
              <a:rPr lang="en-GB" dirty="0"/>
              <a:t>Text data:</a:t>
            </a:r>
          </a:p>
          <a:p>
            <a:pPr lvl="1"/>
            <a:r>
              <a:rPr lang="en-GB" dirty="0"/>
              <a:t>Twitter (historical UK tweets)</a:t>
            </a:r>
          </a:p>
          <a:p>
            <a:pPr lvl="1"/>
            <a:r>
              <a:rPr lang="en-GB" dirty="0"/>
              <a:t>Also: descriptions on </a:t>
            </a:r>
            <a:r>
              <a:rPr lang="en-GB" dirty="0" err="1"/>
              <a:t>AirBnB</a:t>
            </a:r>
            <a:r>
              <a:rPr lang="en-GB" dirty="0"/>
              <a:t>, descriptions of properties for sale (e.g. Rightmove), Events API, etc. – any suggestions??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5EB30D-8090-4257-65F3-ECF13FB304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0"/>
            <a:ext cx="5183188" cy="823912"/>
          </a:xfrm>
        </p:spPr>
        <p:txBody>
          <a:bodyPr/>
          <a:lstStyle/>
          <a:p>
            <a:r>
              <a:rPr lang="en-GB" dirty="0"/>
              <a:t>Methods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35BE78-2E0A-248F-2FE4-4C1FF1B5D0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823912"/>
            <a:ext cx="5183188" cy="1919780"/>
          </a:xfrm>
        </p:spPr>
        <p:txBody>
          <a:bodyPr>
            <a:normAutofit lnSpcReduction="10000"/>
          </a:bodyPr>
          <a:lstStyle/>
          <a:p>
            <a:r>
              <a:rPr lang="en-GB" strike="sngStrike" dirty="0"/>
              <a:t>“Methods grounded in text engineering and natural language processing (NLP) …”</a:t>
            </a:r>
          </a:p>
          <a:p>
            <a:r>
              <a:rPr lang="en-GB" dirty="0"/>
              <a:t>Ask an LLM!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D1E98A-090C-6C7F-46D5-63C0894F90F6}"/>
              </a:ext>
            </a:extLst>
          </p:cNvPr>
          <p:cNvSpPr txBox="1"/>
          <p:nvPr/>
        </p:nvSpPr>
        <p:spPr>
          <a:xfrm>
            <a:off x="5728136" y="2612305"/>
            <a:ext cx="6096000" cy="403187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Analyse the following tweets to determine their relevance to gentrification.</a:t>
            </a:r>
          </a:p>
          <a:p>
            <a:pPr marL="0" indent="0">
              <a:buNone/>
            </a:pPr>
            <a:endParaRPr lang="en-GB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Consider indicators such as mentions of urban development, demographic shifts, displacement concerns, socioeconomic changes, and cultural transformations.</a:t>
            </a:r>
          </a:p>
          <a:p>
            <a:pPr marL="0" indent="0">
              <a:buNone/>
            </a:pPr>
            <a:endParaRPr lang="en-GB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Assign a score from 1 to 5, where 1 means not suggestive of gentrification and 5 means highly suggestive.</a:t>
            </a:r>
          </a:p>
          <a:p>
            <a:pPr marL="0" indent="0">
              <a:buNone/>
            </a:pPr>
            <a:endParaRPr lang="en-GB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Provide your answer strictly in the format ‘1. Score’, ‘2. Score’, etc., without any additional explanation or commentary.</a:t>
            </a:r>
          </a:p>
          <a:p>
            <a:pPr marL="0" indent="0">
              <a:buNone/>
            </a:pPr>
            <a:endParaRPr lang="en-GB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46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3D44DA8-D874-1A95-06C5-B09072377B4A}"/>
              </a:ext>
            </a:extLst>
          </p:cNvPr>
          <p:cNvSpPr txBox="1"/>
          <p:nvPr/>
        </p:nvSpPr>
        <p:spPr>
          <a:xfrm>
            <a:off x="723379" y="519491"/>
            <a:ext cx="10901061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Analyse the following tweets to determine their relevance to gentrification.</a:t>
            </a:r>
          </a:p>
          <a:p>
            <a:pPr marL="0" indent="0">
              <a:buNone/>
            </a:pPr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Consider indicators such as mentions of urban development, demographic shifts, displacement concerns, socioeconomic changes, and cultural transformations.</a:t>
            </a:r>
          </a:p>
          <a:p>
            <a:pPr marL="0" indent="0">
              <a:buNone/>
            </a:pPr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Assign a score from 1 to 5, where 1 means not suggestive of gentrification and 5 means highly suggestive.</a:t>
            </a:r>
          </a:p>
          <a:p>
            <a:pPr marL="0" indent="0">
              <a:buNone/>
            </a:pPr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Provide your answer strictly in the format ‘1. Score’, ‘2. Score’, etc., without any additional explanation or commentary.</a:t>
            </a:r>
          </a:p>
        </p:txBody>
      </p:sp>
    </p:spTree>
    <p:extLst>
      <p:ext uri="{BB962C8B-B14F-4D97-AF65-F5344CB8AC3E}">
        <p14:creationId xmlns:p14="http://schemas.microsoft.com/office/powerpoint/2010/main" val="854484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F5991-62DD-1714-CE28-3FEA793A0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786" y="375635"/>
            <a:ext cx="3271345" cy="1325563"/>
          </a:xfrm>
        </p:spPr>
        <p:txBody>
          <a:bodyPr/>
          <a:lstStyle/>
          <a:p>
            <a:r>
              <a:rPr lang="en-GB" dirty="0"/>
              <a:t>Preliminary Results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A5D6C99-E44F-03DD-5C49-68D32F61CC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244591" y="9475"/>
            <a:ext cx="7947409" cy="6848525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A7D80B-3009-EA7C-5845-6A0E3A32EFAF}"/>
              </a:ext>
            </a:extLst>
          </p:cNvPr>
          <p:cNvSpPr txBox="1">
            <a:spLocks/>
          </p:cNvSpPr>
          <p:nvPr/>
        </p:nvSpPr>
        <p:spPr>
          <a:xfrm>
            <a:off x="417786" y="2294869"/>
            <a:ext cx="3406391" cy="3684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70bn parameter open source llama model (</a:t>
            </a:r>
            <a:r>
              <a:rPr lang="en-GB" dirty="0" err="1"/>
              <a:t>facebook</a:t>
            </a:r>
            <a:r>
              <a:rPr lang="en-GB" dirty="0"/>
              <a:t>)</a:t>
            </a:r>
          </a:p>
          <a:p>
            <a:r>
              <a:rPr lang="en-GB" dirty="0"/>
              <a:t>Accessed through </a:t>
            </a:r>
            <a:r>
              <a:rPr lang="en-GB" dirty="0" err="1"/>
              <a:t>together.ai</a:t>
            </a:r>
            <a:r>
              <a:rPr lang="en-GB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1843290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403</Words>
  <Application>Microsoft Macintosh PowerPoint</Application>
  <PresentationFormat>Widescreen</PresentationFormat>
  <Paragraphs>43</Paragraphs>
  <Slides>5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Courier New</vt:lpstr>
      <vt:lpstr>Helvetica</vt:lpstr>
      <vt:lpstr>Office Theme</vt:lpstr>
      <vt:lpstr>Integrated Analysis of Social Media and Hedonic House Prices for Neighbourhood Change (INTEGRATE)</vt:lpstr>
      <vt:lpstr>Context: INTEGRATE</vt:lpstr>
      <vt:lpstr>Data and Methods</vt:lpstr>
      <vt:lpstr>PowerPoint Presentation</vt:lpstr>
      <vt:lpstr>Preliminary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Nicolas Malleson</dc:creator>
  <cp:lastModifiedBy>Nicolas Malleson</cp:lastModifiedBy>
  <cp:revision>1</cp:revision>
  <dcterms:created xsi:type="dcterms:W3CDTF">2024-11-04T15:00:23Z</dcterms:created>
  <dcterms:modified xsi:type="dcterms:W3CDTF">2024-11-12T10:18:31Z</dcterms:modified>
</cp:coreProperties>
</file>

<file path=docProps/thumbnail.jpeg>
</file>